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5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66" r:id="rId19"/>
    <p:sldId id="267" r:id="rId20"/>
    <p:sldId id="268" r:id="rId21"/>
    <p:sldId id="269" r:id="rId22"/>
    <p:sldId id="270" r:id="rId23"/>
    <p:sldId id="271" r:id="rId24"/>
    <p:sldId id="280" r:id="rId25"/>
  </p:sldIdLst>
  <p:sldSz cx="12192000" cy="6858000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55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6" y="3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949940"/>
          </a:xfrm>
        </p:spPr>
        <p:txBody>
          <a:bodyPr/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Артикуляционная гимнастика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51012" y="4250726"/>
            <a:ext cx="8689976" cy="659025"/>
          </a:xfrm>
        </p:spPr>
        <p:txBody>
          <a:bodyPr/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ДОМАШНИХ УСЛОВИЯХ</a:t>
            </a:r>
          </a:p>
          <a:p>
            <a:pPr algn="r"/>
            <a:endParaRPr lang="ru-RU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299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94358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и игровые упражнения для развития речевого дыхания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772823914"/>
              </p:ext>
            </p:extLst>
          </p:nvPr>
        </p:nvGraphicFramePr>
        <p:xfrm>
          <a:off x="914400" y="1612900"/>
          <a:ext cx="10363200" cy="4175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14900"/>
                <a:gridCol w="5448300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ru-RU" sz="2800" b="0" i="1" u="sng" dirty="0" smtClean="0"/>
                        <a:t>Футбол</a:t>
                      </a:r>
                      <a:r>
                        <a:rPr lang="ru-RU" sz="2800" b="0" i="1" u="sng" baseline="0" dirty="0" smtClean="0"/>
                        <a:t> </a:t>
                      </a:r>
                      <a:endParaRPr lang="ru-RU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кусочка ваты</a:t>
                      </a:r>
                      <a:r>
                        <a:rPr lang="ru-RU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скатайте шарик. Это мяч. Ворота – два кубика или карандаша. Ребёнок дует на «мяч», пытаясь «забить гол», ватный шарик должен оказаться между кубиками (карандашами).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29" y="2095500"/>
            <a:ext cx="4871571" cy="3594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318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2323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15129618"/>
              </p:ext>
            </p:extLst>
          </p:nvPr>
        </p:nvGraphicFramePr>
        <p:xfrm>
          <a:off x="914400" y="952500"/>
          <a:ext cx="10363200" cy="527529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635500"/>
                <a:gridCol w="5727700"/>
              </a:tblGrid>
              <a:tr h="4854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Ветряная мельница </a:t>
                      </a:r>
                      <a:endParaRPr kumimoji="0" lang="ru-RU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5713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/>
                        <a:t>Для этой игры необходима игрушка – вертушка. Ребёнок дует на лопасти игрушки, взрослый сопровождает его</a:t>
                      </a:r>
                      <a:r>
                        <a:rPr lang="ru-RU" sz="2800" baseline="0" dirty="0" smtClean="0"/>
                        <a:t> действия стихотворением:</a:t>
                      </a:r>
                    </a:p>
                    <a:p>
                      <a:pPr algn="just"/>
                      <a:endParaRPr lang="ru-RU" sz="2800" baseline="0" dirty="0" smtClean="0"/>
                    </a:p>
                    <a:p>
                      <a:pPr algn="l"/>
                      <a:r>
                        <a:rPr lang="ru-RU" sz="2800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Noto Sans"/>
                        </a:rPr>
                        <a:t>Ветер дуть не ленится,</a:t>
                      </a:r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/>
                      </a:r>
                      <a:b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</a:br>
                      <a:r>
                        <a:rPr lang="ru-RU" sz="2800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Noto Sans"/>
                        </a:rPr>
                        <a:t>Трудится, не спит.</a:t>
                      </a:r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/>
                      </a:r>
                      <a:b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</a:br>
                      <a:r>
                        <a:rPr lang="ru-RU" sz="2800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Noto Sans"/>
                        </a:rPr>
                        <a:t>Мелет, мелет мельница,</a:t>
                      </a:r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/>
                      </a:r>
                      <a:b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</a:br>
                      <a:r>
                        <a:rPr lang="ru-RU" sz="2800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Noto Sans"/>
                        </a:rPr>
                        <a:t>Крыльями скрипит.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1498600"/>
            <a:ext cx="3340100" cy="4686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808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688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68660232"/>
              </p:ext>
            </p:extLst>
          </p:nvPr>
        </p:nvGraphicFramePr>
        <p:xfrm>
          <a:off x="901700" y="889001"/>
          <a:ext cx="10363200" cy="517629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775200"/>
                <a:gridCol w="5588000"/>
              </a:tblGrid>
              <a:tr h="4980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Снегопад </a:t>
                      </a:r>
                      <a:endParaRPr kumimoji="0" lang="ru-RU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658133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/>
                        <a:t>Сделать снежинки из ваты или вырезать из бумаги. Предложи-те ребёнку устроить снегопад у себя дома. Положите «снежинку</a:t>
                      </a:r>
                      <a:r>
                        <a:rPr lang="ru-RU" sz="2800" baseline="0" dirty="0" smtClean="0"/>
                        <a:t>» ему </a:t>
                      </a:r>
                      <a:r>
                        <a:rPr lang="ru-RU" sz="2800" dirty="0" smtClean="0"/>
                        <a:t>на ладошку и предложите сдуть её.</a:t>
                      </a:r>
                    </a:p>
                    <a:p>
                      <a:pPr algn="just"/>
                      <a:endParaRPr lang="ru-RU" sz="2800" dirty="0" smtClean="0"/>
                    </a:p>
                    <a:p>
                      <a:pPr algn="just"/>
                      <a:r>
                        <a:rPr lang="ru-RU" sz="22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Падают первые с неба снежинки,</a:t>
                      </a:r>
                    </a:p>
                    <a:p>
                      <a:pPr algn="just"/>
                      <a:r>
                        <a:rPr lang="ru-RU" sz="22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Лёгкие-лёгкие, словно пушинки, </a:t>
                      </a:r>
                    </a:p>
                    <a:p>
                      <a:pPr algn="just"/>
                      <a:r>
                        <a:rPr lang="ru-RU" sz="22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Медленно, плавно на землю ложатся, </a:t>
                      </a:r>
                    </a:p>
                    <a:p>
                      <a:pPr algn="just"/>
                      <a:r>
                        <a:rPr lang="ru-RU" sz="22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Чудным ковром под ногами искрятся.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98" y="1562100"/>
            <a:ext cx="4777535" cy="448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652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815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666391850"/>
              </p:ext>
            </p:extLst>
          </p:nvPr>
        </p:nvGraphicFramePr>
        <p:xfrm>
          <a:off x="914400" y="965200"/>
          <a:ext cx="10363200" cy="5273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229100"/>
                <a:gridCol w="6134100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Листопад </a:t>
                      </a:r>
                      <a:endParaRPr kumimoji="0" lang="ru-RU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Вырезать из цветной бумаги осенние листья. Предложите ребёнку устроить дома осенний листопад - дунуть на листочки так, чтобы они полетели.</a:t>
                      </a:r>
                      <a:r>
                        <a:rPr lang="ru-RU" sz="2800" baseline="0" dirty="0" smtClean="0"/>
                        <a:t> </a:t>
                      </a:r>
                    </a:p>
                    <a:p>
                      <a:endParaRPr lang="ru-RU" sz="2800" dirty="0" smtClean="0"/>
                    </a:p>
                    <a:p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Утром мы во двор идём – </a:t>
                      </a:r>
                    </a:p>
                    <a:p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Листья сыплются дождём, </a:t>
                      </a:r>
                    </a:p>
                    <a:p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Под ногами шелестят</a:t>
                      </a:r>
                    </a:p>
                    <a:p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И летят, летят, летят …</a:t>
                      </a:r>
                      <a:endParaRPr lang="ru-RU" sz="2800" i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958" y="1511301"/>
            <a:ext cx="3651188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407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434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950795801"/>
              </p:ext>
            </p:extLst>
          </p:nvPr>
        </p:nvGraphicFramePr>
        <p:xfrm>
          <a:off x="914400" y="533400"/>
          <a:ext cx="10363200" cy="572097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40300"/>
                <a:gridCol w="5422900"/>
              </a:tblGrid>
              <a:tr h="435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Бабочки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0281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AC339A">
                            <a:lumMod val="50000"/>
                          </a:srgbClr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C339A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На лугу среди цветов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C339A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Бабочки порхают –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C339A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Разноцветные кругом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C339A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Крылышки мелькают</a:t>
                      </a:r>
                      <a:r>
                        <a:rPr kumimoji="0" lang="ru-RU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C339A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                          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/>
                        <a:t>Вырезать из бумаги одну или несколько бабочек. К каждой бабочке привязать нитку и прикрепить так, чтобы они висели на уровне лица ребёнка.</a:t>
                      </a:r>
                      <a:r>
                        <a:rPr lang="ru-RU" sz="2800" baseline="0" dirty="0" smtClean="0"/>
                        <a:t> </a:t>
                      </a:r>
                    </a:p>
                    <a:p>
                      <a:pPr algn="just"/>
                      <a:r>
                        <a:rPr lang="ru-RU" sz="2800" baseline="0" dirty="0" smtClean="0"/>
                        <a:t>Взрослый предлагает подуть –</a:t>
                      </a:r>
                      <a:r>
                        <a:rPr lang="ru-RU" sz="2800" dirty="0" smtClean="0"/>
                        <a:t> сделать плавный длительный выдох, чтобы бабочки «полетели».</a:t>
                      </a:r>
                    </a:p>
                    <a:p>
                      <a:pPr algn="just"/>
                      <a:endParaRPr lang="ru-RU" sz="20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67" y="1060450"/>
            <a:ext cx="4886833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06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815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22728165"/>
              </p:ext>
            </p:extLst>
          </p:nvPr>
        </p:nvGraphicFramePr>
        <p:xfrm>
          <a:off x="914400" y="863600"/>
          <a:ext cx="10363200" cy="53924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787900"/>
                <a:gridCol w="5575300"/>
              </a:tblGrid>
              <a:tr h="6070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Кораблик </a:t>
                      </a:r>
                      <a:endParaRPr kumimoji="0" lang="ru-RU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/>
                        <a:t>Сделать вместе с ребёнком бумажный кораблик, опустить его в таз с водой. Ребёнок двигает кораблик с помощью плавного длительного выдоха.</a:t>
                      </a:r>
                    </a:p>
                    <a:p>
                      <a:pPr algn="just"/>
                      <a:endParaRPr lang="ru-RU" sz="2800" dirty="0" smtClean="0"/>
                    </a:p>
                    <a:p>
                      <a:pPr algn="just"/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Я кораблик смастерил, </a:t>
                      </a:r>
                    </a:p>
                    <a:p>
                      <a:pPr algn="just"/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По воде его пустил.</a:t>
                      </a:r>
                    </a:p>
                    <a:p>
                      <a:pPr algn="just"/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Ты</a:t>
                      </a:r>
                      <a:r>
                        <a:rPr lang="ru-RU" sz="2800" i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плыви, кораблик мой, </a:t>
                      </a:r>
                    </a:p>
                    <a:p>
                      <a:pPr algn="just"/>
                      <a:r>
                        <a:rPr lang="ru-RU" sz="2800" i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А потом вернись домой.</a:t>
                      </a:r>
                    </a:p>
                    <a:p>
                      <a:pPr algn="just"/>
                      <a:endParaRPr lang="ru-RU" sz="2800" i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1" y="1455738"/>
            <a:ext cx="4765145" cy="475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095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61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064111735"/>
              </p:ext>
            </p:extLst>
          </p:nvPr>
        </p:nvGraphicFramePr>
        <p:xfrm>
          <a:off x="914400" y="876300"/>
          <a:ext cx="10363200" cy="5273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62400"/>
                <a:gridCol w="6400800"/>
              </a:tblGrid>
              <a:tr h="5166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Шторм в стакане</a:t>
                      </a:r>
                      <a:endParaRPr kumimoji="0" lang="ru-RU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4113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/>
                        <a:t>Для этой</a:t>
                      </a:r>
                      <a:r>
                        <a:rPr lang="ru-RU" sz="2800" baseline="0" dirty="0" smtClean="0"/>
                        <a:t> игры необходима соломинка для коктейля и стакан с водой. Соломинка кладется на середину широкого языка, а её конец опускается в стакан с водой. Ребёнок дует через соломинку, чтобы вода забурлила. Необходимо следить, чтобы щеки не надувались.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33457"/>
            <a:ext cx="1963504" cy="4700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723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307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222974478"/>
              </p:ext>
            </p:extLst>
          </p:nvPr>
        </p:nvGraphicFramePr>
        <p:xfrm>
          <a:off x="914400" y="622300"/>
          <a:ext cx="10363200" cy="54889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203700"/>
                <a:gridCol w="6159500"/>
              </a:tblGrid>
              <a:tr h="53937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Чей пароход гудит лучше?</a:t>
                      </a:r>
                      <a:endParaRPr kumimoji="0" lang="ru-RU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949564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/>
                        <a:t>Для этой игры необходимы стеклянные пузырьки – один берёт взрослый, а другой</a:t>
                      </a:r>
                      <a:r>
                        <a:rPr lang="ru-RU" sz="2800" baseline="0" dirty="0" smtClean="0"/>
                        <a:t> даёт ребёнку. Поднести пузырёк к подбородку, слегка высунуть кончик языка так, чтобы он касался края горлышка, и подуть. Струя воздуха должна быть длительной и идти </a:t>
                      </a:r>
                    </a:p>
                    <a:p>
                      <a:pPr algn="just"/>
                      <a:r>
                        <a:rPr lang="ru-RU" sz="2800" baseline="0" dirty="0" smtClean="0"/>
                        <a:t>посередине языка. </a:t>
                      </a:r>
                    </a:p>
                    <a:p>
                      <a:pPr algn="just"/>
                      <a:r>
                        <a:rPr lang="ru-RU" sz="2800" baseline="0" dirty="0" smtClean="0"/>
                        <a:t>Получается  звук, </a:t>
                      </a:r>
                    </a:p>
                    <a:p>
                      <a:pPr algn="just"/>
                      <a:r>
                        <a:rPr lang="ru-RU" sz="2800" baseline="0" dirty="0" smtClean="0"/>
                        <a:t>похожий на гудок.  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154935"/>
            <a:ext cx="4147334" cy="401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4257799"/>
            <a:ext cx="1137443" cy="184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072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91978"/>
            <a:ext cx="10364451" cy="94735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Фонетическая зарядка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2001794"/>
            <a:ext cx="10363826" cy="3789405"/>
          </a:xfrm>
        </p:spPr>
        <p:txBody>
          <a:bodyPr/>
          <a:lstStyle/>
          <a:p>
            <a:pPr marL="457200" lvl="0" indent="-457200">
              <a:lnSpc>
                <a:spcPct val="100000"/>
              </a:lnSpc>
              <a:spcBef>
                <a:spcPts val="0"/>
              </a:spcBef>
              <a:buClrTx/>
              <a:buAutoNum type="arabicPeriod"/>
            </a:pPr>
            <a:r>
              <a:rPr lang="ru-RU" sz="4000" i="1" cap="none" dirty="0" smtClean="0">
                <a:solidFill>
                  <a:srgbClr val="002060"/>
                </a:solidFill>
              </a:rPr>
              <a:t>Артикуляция гласных А, О, У, И.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ClrTx/>
              <a:buAutoNum type="arabicPeriod"/>
            </a:pPr>
            <a:r>
              <a:rPr lang="ru-RU" sz="4000" i="1" cap="none" dirty="0" smtClean="0">
                <a:solidFill>
                  <a:srgbClr val="002060"/>
                </a:solidFill>
              </a:rPr>
              <a:t>Произношение (</a:t>
            </a:r>
            <a:r>
              <a:rPr lang="ru-RU" sz="4000" i="1" cap="none" dirty="0" err="1" smtClean="0">
                <a:solidFill>
                  <a:srgbClr val="002060"/>
                </a:solidFill>
              </a:rPr>
              <a:t>пропевание</a:t>
            </a:r>
            <a:r>
              <a:rPr lang="ru-RU" sz="4000" i="1" cap="none" dirty="0" smtClean="0">
                <a:solidFill>
                  <a:srgbClr val="002060"/>
                </a:solidFill>
              </a:rPr>
              <a:t>) гласных и их сочетаний.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ClrTx/>
              <a:buAutoNum type="arabicPeriod"/>
            </a:pPr>
            <a:r>
              <a:rPr lang="ru-RU" sz="4000" i="1" cap="none" dirty="0" smtClean="0">
                <a:solidFill>
                  <a:srgbClr val="002060"/>
                </a:solidFill>
              </a:rPr>
              <a:t>Соотнесение гласных звуков с буквами.</a:t>
            </a:r>
            <a:endParaRPr lang="ru-RU" sz="4000" i="1" cap="none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225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691299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 и буква «А»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741426814"/>
              </p:ext>
            </p:extLst>
          </p:nvPr>
        </p:nvGraphicFramePr>
        <p:xfrm>
          <a:off x="914400" y="1392238"/>
          <a:ext cx="10363200" cy="49770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81600"/>
                <a:gridCol w="5181600"/>
              </a:tblGrid>
              <a:tr h="1566857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i="1" dirty="0" smtClean="0"/>
                        <a:t>Открывает кукла рот, </a:t>
                      </a:r>
                    </a:p>
                    <a:p>
                      <a:pPr algn="ctr"/>
                      <a:r>
                        <a:rPr lang="ru-RU" sz="2400" i="1" dirty="0" smtClean="0"/>
                        <a:t>Громко песенку поёт.     </a:t>
                      </a:r>
                    </a:p>
                    <a:p>
                      <a:pPr algn="ctr"/>
                      <a:r>
                        <a:rPr lang="ru-RU" sz="2400" i="1" dirty="0" smtClean="0"/>
                        <a:t>Эта</a:t>
                      </a:r>
                      <a:r>
                        <a:rPr lang="ru-RU" sz="2400" i="1" baseline="0" dirty="0" smtClean="0"/>
                        <a:t> песенка проста:</a:t>
                      </a:r>
                    </a:p>
                    <a:p>
                      <a:pPr algn="ctr"/>
                      <a:r>
                        <a:rPr lang="ru-RU" sz="2400" i="1" baseline="0" dirty="0" smtClean="0"/>
                        <a:t>«А-а-а-а»</a:t>
                      </a:r>
                      <a:endParaRPr lang="ru-RU" sz="24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410219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168" y="2963063"/>
            <a:ext cx="2517556" cy="339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383" y="2963063"/>
            <a:ext cx="2200438" cy="340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6171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453081"/>
            <a:ext cx="10364451" cy="675753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мышц щёк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9458344"/>
              </p:ext>
            </p:extLst>
          </p:nvPr>
        </p:nvGraphicFramePr>
        <p:xfrm>
          <a:off x="914400" y="1128834"/>
          <a:ext cx="10363200" cy="532636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/>
              </a:tblGrid>
              <a:tr h="1820312">
                <a:tc>
                  <a:txBody>
                    <a:bodyPr/>
                    <a:lstStyle/>
                    <a:p>
                      <a:r>
                        <a:rPr lang="ru-RU" sz="2400" i="1" u="sng" dirty="0" smtClean="0"/>
                        <a:t>Шарик </a:t>
                      </a:r>
                    </a:p>
                    <a:p>
                      <a:pPr algn="ctr"/>
                      <a:r>
                        <a:rPr lang="ru-RU" sz="2400" i="0" u="none" dirty="0" smtClean="0"/>
                        <a:t>Я надул воздушный шарик. </a:t>
                      </a:r>
                    </a:p>
                    <a:p>
                      <a:pPr algn="ctr"/>
                      <a:r>
                        <a:rPr lang="ru-RU" sz="2400" i="0" u="none" dirty="0" smtClean="0"/>
                        <a:t>Укусил</a:t>
                      </a:r>
                      <a:r>
                        <a:rPr lang="ru-RU" sz="2400" i="0" u="none" baseline="0" dirty="0" smtClean="0"/>
                        <a:t> его комарик.</a:t>
                      </a:r>
                    </a:p>
                    <a:p>
                      <a:pPr algn="ctr"/>
                      <a:r>
                        <a:rPr lang="ru-RU" sz="2400" i="0" u="none" baseline="0" dirty="0" smtClean="0"/>
                        <a:t>Лопнул шарик! Не беда, </a:t>
                      </a:r>
                    </a:p>
                    <a:p>
                      <a:pPr algn="ctr"/>
                      <a:r>
                        <a:rPr lang="ru-RU" sz="2400" i="0" u="none" baseline="0" dirty="0" smtClean="0"/>
                        <a:t>Новый шар надую я.</a:t>
                      </a:r>
                      <a:endParaRPr lang="ru-RU" sz="2400" i="0" u="none" dirty="0"/>
                    </a:p>
                  </a:txBody>
                  <a:tcPr/>
                </a:tc>
              </a:tr>
              <a:tr h="34061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1933" y="3314025"/>
            <a:ext cx="2094994" cy="29961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190" y="3314026"/>
            <a:ext cx="3642810" cy="299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17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864294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 и буква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83006359"/>
              </p:ext>
            </p:extLst>
          </p:nvPr>
        </p:nvGraphicFramePr>
        <p:xfrm>
          <a:off x="966952" y="1292773"/>
          <a:ext cx="10363200" cy="50124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81600"/>
                <a:gridCol w="5181600"/>
              </a:tblGrid>
              <a:tr h="1813263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i="1" dirty="0" smtClean="0"/>
                        <a:t>В лесу волку</a:t>
                      </a:r>
                      <a:r>
                        <a:rPr lang="ru-RU" sz="2400" i="1" baseline="0" dirty="0" smtClean="0"/>
                        <a:t> холодно, </a:t>
                      </a:r>
                    </a:p>
                    <a:p>
                      <a:pPr algn="ctr"/>
                      <a:r>
                        <a:rPr lang="ru-RU" sz="2400" i="1" baseline="0" dirty="0" smtClean="0"/>
                        <a:t>В лесу волку голодно.</a:t>
                      </a:r>
                    </a:p>
                    <a:p>
                      <a:pPr algn="ctr"/>
                      <a:r>
                        <a:rPr lang="ru-RU" sz="2400" i="1" baseline="0" dirty="0" smtClean="0"/>
                        <a:t>Вот и воет на луну</a:t>
                      </a:r>
                    </a:p>
                    <a:p>
                      <a:pPr algn="ctr"/>
                      <a:r>
                        <a:rPr lang="ru-RU" sz="2400" i="1" baseline="0" dirty="0" smtClean="0"/>
                        <a:t>Зимней ночью: у-у-у-у</a:t>
                      </a:r>
                      <a:endParaRPr lang="ru-RU" sz="2400" i="1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199187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9" y="3122876"/>
            <a:ext cx="2483234" cy="3132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512" y="3122876"/>
            <a:ext cx="1379532" cy="310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5493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388884"/>
            <a:ext cx="10364451" cy="672662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Звуки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буквы «</a:t>
            </a:r>
            <a:r>
              <a:rPr lang="ru-RU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а»,«У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893525932"/>
              </p:ext>
            </p:extLst>
          </p:nvPr>
        </p:nvGraphicFramePr>
        <p:xfrm>
          <a:off x="914400" y="1051034"/>
          <a:ext cx="10363200" cy="515006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81600"/>
                <a:gridCol w="5181600"/>
              </a:tblGrid>
              <a:tr h="2586524">
                <a:tc>
                  <a:txBody>
                    <a:bodyPr/>
                    <a:lstStyle/>
                    <a:p>
                      <a:r>
                        <a:rPr lang="ru-RU" sz="2400" i="1" dirty="0" smtClean="0"/>
                        <a:t>Заблудились мы в лесу</a:t>
                      </a:r>
                    </a:p>
                    <a:p>
                      <a:r>
                        <a:rPr lang="ru-RU" sz="2400" i="1" dirty="0" smtClean="0"/>
                        <a:t>И кричим:</a:t>
                      </a:r>
                      <a:r>
                        <a:rPr lang="ru-RU" sz="2400" i="1" baseline="0" dirty="0" smtClean="0"/>
                        <a:t> «А-у! А-у!»</a:t>
                      </a:r>
                    </a:p>
                    <a:p>
                      <a:r>
                        <a:rPr lang="ru-RU" sz="2400" i="1" baseline="0" dirty="0" smtClean="0"/>
                        <a:t>Никто не отзывается,</a:t>
                      </a:r>
                    </a:p>
                    <a:p>
                      <a:r>
                        <a:rPr lang="ru-RU" sz="2400" i="1" baseline="0" dirty="0" smtClean="0"/>
                        <a:t>Лишь эхо откликается:</a:t>
                      </a:r>
                    </a:p>
                    <a:p>
                      <a:r>
                        <a:rPr lang="ru-RU" sz="2400" i="1" baseline="0" dirty="0" smtClean="0"/>
                        <a:t>«А-у! А-у!»</a:t>
                      </a:r>
                    </a:p>
                    <a:p>
                      <a:endParaRPr lang="ru-RU" sz="2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Как кричат малышки –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Дочурки и сынишки?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Целый день «У-а!», «У-а!»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Вот и все слова.</a:t>
                      </a:r>
                    </a:p>
                  </a:txBody>
                  <a:tcPr/>
                </a:tc>
              </a:tr>
              <a:tr h="2563545">
                <a:tc>
                  <a:txBody>
                    <a:bodyPr/>
                    <a:lstStyle/>
                    <a:p>
                      <a:endParaRPr lang="ru-RU" sz="2400" i="1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ru-RU" sz="2400" i="1" baseline="0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315" y="3642390"/>
            <a:ext cx="2118798" cy="251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553" y="3659517"/>
            <a:ext cx="3399856" cy="2499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6329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691299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 и буква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215878795"/>
              </p:ext>
            </p:extLst>
          </p:nvPr>
        </p:nvGraphicFramePr>
        <p:xfrm>
          <a:off x="914400" y="1400175"/>
          <a:ext cx="10363200" cy="4937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81600"/>
                <a:gridCol w="51816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Оля плачет и кричит – </a:t>
                      </a:r>
                    </a:p>
                    <a:p>
                      <a:r>
                        <a:rPr lang="ru-RU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Зубик у неё болит.</a:t>
                      </a:r>
                    </a:p>
                    <a:p>
                      <a:r>
                        <a:rPr lang="ru-RU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О-о-о!</a:t>
                      </a:r>
                    </a:p>
                    <a:p>
                      <a:endParaRPr lang="ru-RU" sz="2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211" y="2932386"/>
            <a:ext cx="3536294" cy="3394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659" y="1501384"/>
            <a:ext cx="982060" cy="143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591" y="3024844"/>
            <a:ext cx="3116196" cy="330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2704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748964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 и буква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056403086"/>
              </p:ext>
            </p:extLst>
          </p:nvPr>
        </p:nvGraphicFramePr>
        <p:xfrm>
          <a:off x="914400" y="1474788"/>
          <a:ext cx="10363200" cy="4663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81600"/>
                <a:gridCol w="51816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i="1" dirty="0" smtClean="0"/>
                        <a:t>«</a:t>
                      </a:r>
                      <a:r>
                        <a:rPr lang="ru-RU" sz="2400" i="1" dirty="0" err="1" smtClean="0"/>
                        <a:t>Иии-го-го</a:t>
                      </a:r>
                      <a:r>
                        <a:rPr lang="ru-RU" sz="2400" i="1" dirty="0" smtClean="0"/>
                        <a:t>!» – </a:t>
                      </a:r>
                    </a:p>
                    <a:p>
                      <a:r>
                        <a:rPr lang="ru-RU" sz="2400" i="1" dirty="0" smtClean="0"/>
                        <a:t>Кричит ребёнок.</a:t>
                      </a:r>
                    </a:p>
                    <a:p>
                      <a:r>
                        <a:rPr lang="ru-RU" sz="2400" i="1" dirty="0" smtClean="0"/>
                        <a:t>Значит это жеребёнок.</a:t>
                      </a:r>
                    </a:p>
                    <a:p>
                      <a:endParaRPr lang="ru-RU" sz="2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58" y="3060138"/>
            <a:ext cx="4780447" cy="295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470" y="1575183"/>
            <a:ext cx="5924550" cy="131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072" y="3060138"/>
            <a:ext cx="3590597" cy="295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629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4575783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 !!!</a:t>
            </a:r>
            <a:endParaRPr lang="ru-RU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5270500"/>
            <a:ext cx="10363826" cy="5206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607" y="931860"/>
            <a:ext cx="2805668" cy="290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450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757202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мышц щёк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024217322"/>
              </p:ext>
            </p:extLst>
          </p:nvPr>
        </p:nvGraphicFramePr>
        <p:xfrm>
          <a:off x="914400" y="1301750"/>
          <a:ext cx="10363200" cy="508257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/>
              </a:tblGrid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2400" i="1" u="sng" dirty="0" smtClean="0"/>
                        <a:t>Толстячки и худышки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400" dirty="0" smtClean="0"/>
                        <a:t>Не устала ты пока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400" dirty="0" smtClean="0"/>
                        <a:t>Покажи, моя рука: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400" dirty="0" smtClean="0"/>
                        <a:t>Это – правая щека,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400" dirty="0" smtClean="0"/>
                        <a:t>Это – левая щека.</a:t>
                      </a:r>
                    </a:p>
                    <a:p>
                      <a:endParaRPr lang="ru-RU" dirty="0"/>
                    </a:p>
                  </a:txBody>
                  <a:tcPr anchor="ctr"/>
                </a:tc>
              </a:tr>
              <a:tr h="2888014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987" y="3493204"/>
            <a:ext cx="3945272" cy="26889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192" y="3493204"/>
            <a:ext cx="3792150" cy="268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5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337752"/>
            <a:ext cx="10364451" cy="716692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губ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06290813"/>
              </p:ext>
            </p:extLst>
          </p:nvPr>
        </p:nvGraphicFramePr>
        <p:xfrm>
          <a:off x="914400" y="1054445"/>
          <a:ext cx="10363200" cy="554406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/>
              </a:tblGrid>
              <a:tr h="286031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2400" i="1" u="sng" dirty="0" smtClean="0"/>
                        <a:t>Дудочка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400" dirty="0" smtClean="0"/>
                        <a:t>Вытянули губки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400" dirty="0" smtClean="0"/>
                        <a:t>И дудим на дудке</a:t>
                      </a:r>
                      <a:endParaRPr lang="ru-RU" sz="2400" dirty="0"/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Заиграла дудочка – 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ду-ду-ду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               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Дудочка-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погудочка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ду-ду-ду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                                      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Весело играет – 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ду-ду-ду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                                                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Деток созывает – 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ду-ду-ду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</a:tr>
              <a:tr h="268375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639" y="3937103"/>
            <a:ext cx="2162845" cy="25122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882" y="3937103"/>
            <a:ext cx="3719232" cy="251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277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453081"/>
            <a:ext cx="10364451" cy="67550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губ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98337036"/>
              </p:ext>
            </p:extLst>
          </p:nvPr>
        </p:nvGraphicFramePr>
        <p:xfrm>
          <a:off x="914400" y="1070920"/>
          <a:ext cx="10363200" cy="5486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/>
              </a:tblGrid>
              <a:tr h="2825029">
                <a:tc>
                  <a:txBody>
                    <a:bodyPr/>
                    <a:lstStyle/>
                    <a:p>
                      <a:r>
                        <a:rPr lang="ru-RU" sz="2400" i="1" u="sng" dirty="0" smtClean="0"/>
                        <a:t>Лягушки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Вот понравится лягушкам: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Тянем губы прямо к ушкам!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Потяну – и перестану,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нисколько не устану.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Губы не напряжены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рас-слаб-</a:t>
                      </a:r>
                      <a:r>
                        <a:rPr lang="ru-RU" sz="24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</a:t>
                      </a:r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24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ны</a:t>
                      </a:r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endParaRPr lang="ru-RU" i="1" u="sng" dirty="0"/>
                    </a:p>
                  </a:txBody>
                  <a:tcPr/>
                </a:tc>
              </a:tr>
              <a:tr h="2471901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578" y="3994043"/>
            <a:ext cx="2402929" cy="24001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2" y="3994043"/>
            <a:ext cx="2799288" cy="240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1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436606"/>
            <a:ext cx="10364451" cy="680876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языка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491573418"/>
              </p:ext>
            </p:extLst>
          </p:nvPr>
        </p:nvGraphicFramePr>
        <p:xfrm>
          <a:off x="914400" y="1260390"/>
          <a:ext cx="10363200" cy="515465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/>
              </a:tblGrid>
              <a:tr h="1779372">
                <a:tc>
                  <a:txBody>
                    <a:bodyPr/>
                    <a:lstStyle/>
                    <a:p>
                      <a:r>
                        <a:rPr lang="ru-RU" sz="2400" i="1" u="sng" dirty="0" smtClean="0"/>
                        <a:t>Бегемот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Бегемот разинул рот –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Булки просит бегемот</a:t>
                      </a:r>
                    </a:p>
                    <a:p>
                      <a:pPr algn="ctr"/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Ам-ам-ам</a:t>
                      </a:r>
                      <a:endParaRPr lang="ru-RU" sz="24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37528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951" y="3028357"/>
            <a:ext cx="2581156" cy="32437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858" y="3028357"/>
            <a:ext cx="2336052" cy="324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10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428368"/>
            <a:ext cx="10364451" cy="733167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языка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52799979"/>
              </p:ext>
            </p:extLst>
          </p:nvPr>
        </p:nvGraphicFramePr>
        <p:xfrm>
          <a:off x="914400" y="1227438"/>
          <a:ext cx="10363200" cy="51651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/>
              </a:tblGrid>
              <a:tr h="1980383">
                <a:tc>
                  <a:txBody>
                    <a:bodyPr/>
                    <a:lstStyle/>
                    <a:p>
                      <a:r>
                        <a:rPr lang="ru-RU" sz="2400" i="1" u="sng" dirty="0" smtClean="0"/>
                        <a:t>Лопата 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губу язык клади,</a:t>
                      </a:r>
                    </a:p>
                    <a:p>
                      <a:pPr algn="ctr"/>
                      <a:r>
                        <a:rPr lang="ru-RU" sz="24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Пя-пя-пя</a:t>
                      </a:r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произноси.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Язык расслабляется,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Лопатка получается.</a:t>
                      </a:r>
                    </a:p>
                  </a:txBody>
                  <a:tcPr/>
                </a:tc>
              </a:tr>
              <a:tr h="318474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178" y="3352542"/>
            <a:ext cx="2347328" cy="29673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318" y="3352542"/>
            <a:ext cx="2125363" cy="296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61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370703"/>
            <a:ext cx="10364451" cy="626075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языка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730145977"/>
              </p:ext>
            </p:extLst>
          </p:nvPr>
        </p:nvGraphicFramePr>
        <p:xfrm>
          <a:off x="914400" y="1186249"/>
          <a:ext cx="10363200" cy="528535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/>
              </a:tblGrid>
              <a:tr h="2359533">
                <a:tc>
                  <a:txBody>
                    <a:bodyPr/>
                    <a:lstStyle/>
                    <a:p>
                      <a:r>
                        <a:rPr lang="ru-RU" sz="2400" i="1" u="sng" dirty="0" smtClean="0"/>
                        <a:t>Киска лакает молоко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Киске дали молока.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 лакает как она?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Кисонька поела,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Песенку запела: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Мяу – мяу!</a:t>
                      </a:r>
                    </a:p>
                  </a:txBody>
                  <a:tcPr/>
                </a:tc>
              </a:tr>
              <a:tr h="2925821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782" y="3666513"/>
            <a:ext cx="2325359" cy="26966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444" y="3666513"/>
            <a:ext cx="2081784" cy="269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02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444843"/>
            <a:ext cx="10364451" cy="650789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языка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11624879"/>
              </p:ext>
            </p:extLst>
          </p:nvPr>
        </p:nvGraphicFramePr>
        <p:xfrm>
          <a:off x="914400" y="1095632"/>
          <a:ext cx="10363200" cy="535459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/>
              </a:tblGrid>
              <a:tr h="1960681">
                <a:tc>
                  <a:txBody>
                    <a:bodyPr/>
                    <a:lstStyle/>
                    <a:p>
                      <a:r>
                        <a:rPr lang="ru-RU" sz="2400" b="0" i="1" u="sng" dirty="0" smtClean="0"/>
                        <a:t>Барабанщик </a:t>
                      </a:r>
                    </a:p>
                    <a:p>
                      <a:pPr algn="ctr"/>
                      <a:r>
                        <a:rPr lang="ru-RU" sz="2400" b="1" i="0" u="none" dirty="0" smtClean="0"/>
                        <a:t>Барабанщик очень занят, </a:t>
                      </a:r>
                    </a:p>
                    <a:p>
                      <a:pPr algn="ctr"/>
                      <a:r>
                        <a:rPr lang="ru-RU" sz="2400" b="1" i="0" u="none" dirty="0" smtClean="0"/>
                        <a:t>Барабанщик барабанит:</a:t>
                      </a:r>
                    </a:p>
                    <a:p>
                      <a:pPr algn="ctr"/>
                      <a:r>
                        <a:rPr lang="ru-RU" sz="2400" b="1" i="0" u="none" dirty="0" smtClean="0"/>
                        <a:t>Та-та-та, та-та-та</a:t>
                      </a:r>
                    </a:p>
                    <a:p>
                      <a:pPr algn="ctr"/>
                      <a:r>
                        <a:rPr lang="ru-RU" sz="2400" b="1" i="0" u="none" dirty="0" smtClean="0"/>
                        <a:t>Мы везём собой кота.</a:t>
                      </a:r>
                      <a:endParaRPr lang="ru-RU" sz="2400" b="1" i="0" u="none" dirty="0"/>
                    </a:p>
                  </a:txBody>
                  <a:tcPr/>
                </a:tc>
              </a:tr>
              <a:tr h="33939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617" y="3024821"/>
            <a:ext cx="2487826" cy="34254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795" y="3045318"/>
            <a:ext cx="3264842" cy="340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28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1279</TotalTime>
  <Words>722</Words>
  <Application>Microsoft Office PowerPoint</Application>
  <PresentationFormat>Широкоэкранный</PresentationFormat>
  <Paragraphs>299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Noto Sans</vt:lpstr>
      <vt:lpstr>Times New Roman</vt:lpstr>
      <vt:lpstr>Tw Cen MT</vt:lpstr>
      <vt:lpstr>Капля</vt:lpstr>
      <vt:lpstr>Артикуляционная гимнастика  </vt:lpstr>
      <vt:lpstr>Упражнения для мышц щёк</vt:lpstr>
      <vt:lpstr>Упражнения для мышц щёк</vt:lpstr>
      <vt:lpstr>Упражнения для губ</vt:lpstr>
      <vt:lpstr>Упражнения для губ</vt:lpstr>
      <vt:lpstr>Упражнения для языка</vt:lpstr>
      <vt:lpstr>Упражнения для языка</vt:lpstr>
      <vt:lpstr>Упражнения для языка</vt:lpstr>
      <vt:lpstr>Упражнения для языка</vt:lpstr>
      <vt:lpstr>игры и игровые упражнения для развития речевого дыхания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Фонетическая зарядка</vt:lpstr>
      <vt:lpstr>Звук и буква «А»</vt:lpstr>
      <vt:lpstr>Звук и буква «У»</vt:lpstr>
      <vt:lpstr>Звуки и буквы «а»,«У»</vt:lpstr>
      <vt:lpstr>Звук и буква «О»</vt:lpstr>
      <vt:lpstr>Звук и буква «и»</vt:lpstr>
      <vt:lpstr>      Молодец !!!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Артикуляционная гимнастика  В ДОМАШНИХ УСЛОВИЯХ</dc:title>
  <dc:creator>школа</dc:creator>
  <cp:lastModifiedBy>Блаженкова Светлана Витальевна</cp:lastModifiedBy>
  <cp:revision>62</cp:revision>
  <cp:lastPrinted>2020-04-06T11:51:34Z</cp:lastPrinted>
  <dcterms:created xsi:type="dcterms:W3CDTF">2017-12-25T09:39:27Z</dcterms:created>
  <dcterms:modified xsi:type="dcterms:W3CDTF">2020-04-06T11:52:18Z</dcterms:modified>
</cp:coreProperties>
</file>